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6" r:id="rId4"/>
    <p:sldId id="267" r:id="rId5"/>
    <p:sldId id="268" r:id="rId6"/>
    <p:sldId id="269" r:id="rId7"/>
    <p:sldId id="259" r:id="rId8"/>
    <p:sldId id="272" r:id="rId9"/>
    <p:sldId id="263" r:id="rId10"/>
    <p:sldId id="270" r:id="rId11"/>
    <p:sldId id="271" r:id="rId12"/>
    <p:sldId id="264" r:id="rId13"/>
    <p:sldId id="274" r:id="rId14"/>
    <p:sldId id="275" r:id="rId15"/>
    <p:sldId id="276" r:id="rId16"/>
    <p:sldId id="278" r:id="rId17"/>
    <p:sldId id="273" r:id="rId18"/>
    <p:sldId id="265" r:id="rId19"/>
  </p:sldIdLst>
  <p:sldSz cx="14630400" cy="8229600"/>
  <p:notesSz cx="8229600" cy="14630400"/>
  <p:embeddedFontLst>
    <p:embeddedFont>
      <p:font typeface="Libre Baskerville" panose="02000000000000000000" pitchFamily="2" charset="0"/>
      <p:regular r:id="rId21"/>
      <p:bold r:id="rId22"/>
      <p: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8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17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46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CA6D-B25D-3DFE-74DB-FBB908459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82A62-EFF0-8CDF-9E57-48B189B7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8BF6F2-810C-38F5-5099-DF7AD88F1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6C6BD-AB60-BC02-7FAE-BAEFB3F270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50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6DAC7-43EF-B7D8-51DD-DB4A1471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5A6AB-9E93-44EC-3944-EB3C16572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E13EB-C1AE-B381-6079-F8248BCA7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7C6F8-EB09-4A59-F405-398925ECAD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36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3AC4-5B57-922E-4CA8-72A630F1F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9A70D4-99A6-0240-B126-40E8606A4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08BB0-2ED9-D5E7-EF0A-B82B298E9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586BE-7AA7-8A5B-5C1D-BC4E078436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6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B9BB1-449D-EE7B-BD03-9C5DA27A5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DAF5C-2D11-BA63-2FC4-4369A5CD1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CD71C-7F89-4C78-F661-37A7218DD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6176F-AD32-35EC-82D8-862A7F7A85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3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0B88-3F62-6C4A-29AB-40B0D4C3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4A354-8397-8288-240D-A8714AF90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048B1-2681-6D7B-287E-2DE72F931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904FB-697D-D3EC-0DD1-3FDC61C52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8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A895D-966D-DF0B-3503-C4D07ADF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1FB8B-DC10-4CDA-02B9-6EEBFDD31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BE406-0AC3-22B0-771D-77A53F933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A1D28-5B5A-3987-5B7D-5F2F37A73D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48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C5B0D-482D-F8A8-FB5E-9A3DF089E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15FC9-55A1-A6C3-6160-86997C2F6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D9CB3D-81FA-FF57-991B-4743A8372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4522D-D58F-9B35-5E96-EFEBA1412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5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64FFB-B562-D202-1DCD-26565CDC0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83BDAE-6C86-F12A-AE98-AFC671B40C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9E455-9036-069D-A447-1F67828DE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81F82-EF1D-2CCC-EF6B-BF91B3C72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4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ur.edu.e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epicur.edu.eu/" TargetMode="External"/><Relationship Id="rId7" Type="http://schemas.openxmlformats.org/officeDocument/2006/relationships/image" Target="../media/image47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3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13.png"/><Relationship Id="rId9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epicur-secretariat@auth.g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s://epicur.edu.eu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epicur.edu.e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ur.edu.e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picur.edu.eu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ur.edu.eu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hyperlink" Target="https://epicur.edu.e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0ADB4F9-DA95-6A5A-91A2-2C7DDD6AB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444" y="5709140"/>
            <a:ext cx="8982578" cy="24799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2336" y="2290112"/>
            <a:ext cx="13841116" cy="5289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8300"/>
              </a:lnSpc>
              <a:buNone/>
            </a:pPr>
            <a:r>
              <a:rPr lang="en-US" sz="66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</a:t>
            </a:r>
            <a:r>
              <a:rPr lang="en-US" sz="54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uropean </a:t>
            </a:r>
            <a:r>
              <a:rPr lang="en-US" sz="6600" b="1" dirty="0">
                <a:solidFill>
                  <a:srgbClr val="C00000"/>
                </a:solidFill>
                <a:latin typeface="Libre Baskerville" pitchFamily="34" charset="0"/>
              </a:rPr>
              <a:t>P</a:t>
            </a:r>
            <a:r>
              <a:rPr lang="en-US" sz="54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artnership for an </a:t>
            </a:r>
            <a:r>
              <a:rPr lang="en-US" sz="6600" b="1" dirty="0">
                <a:solidFill>
                  <a:srgbClr val="C00000"/>
                </a:solidFill>
                <a:latin typeface="Libre Baskerville" pitchFamily="34" charset="0"/>
              </a:rPr>
              <a:t>I</a:t>
            </a:r>
            <a:r>
              <a:rPr lang="en-US" sz="54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nnovative </a:t>
            </a:r>
            <a:r>
              <a:rPr lang="en-US" sz="6600" b="1" dirty="0">
                <a:solidFill>
                  <a:srgbClr val="C00000"/>
                </a:solidFill>
                <a:latin typeface="Libre Baskerville" pitchFamily="34" charset="0"/>
              </a:rPr>
              <a:t>C</a:t>
            </a:r>
            <a:r>
              <a:rPr lang="en-US" sz="54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ampus </a:t>
            </a:r>
          </a:p>
          <a:p>
            <a:pPr marL="0" indent="0" algn="ctr">
              <a:lnSpc>
                <a:spcPts val="8300"/>
              </a:lnSpc>
              <a:buNone/>
            </a:pPr>
            <a:r>
              <a:rPr lang="en-US" sz="6600" b="1" dirty="0">
                <a:solidFill>
                  <a:srgbClr val="C00000"/>
                </a:solidFill>
                <a:latin typeface="Libre Baskerville" pitchFamily="34" charset="0"/>
              </a:rPr>
              <a:t>U</a:t>
            </a:r>
            <a:r>
              <a:rPr lang="en-US" sz="54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nifying </a:t>
            </a:r>
            <a:r>
              <a:rPr lang="en-US" sz="6600" b="1" dirty="0">
                <a:solidFill>
                  <a:srgbClr val="C00000"/>
                </a:solidFill>
                <a:latin typeface="Libre Baskerville" pitchFamily="34" charset="0"/>
              </a:rPr>
              <a:t>R</a:t>
            </a:r>
            <a:r>
              <a:rPr lang="en-US" sz="54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egions</a:t>
            </a:r>
            <a:endParaRPr lang="en-US" sz="5400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3EEE074-8FC4-AC8F-7EF7-F85C1E7526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8845" y="34671"/>
            <a:ext cx="7127109" cy="207498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B47334B-5A46-86B2-C0FB-A50F5E4AE9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5756" y="5715003"/>
            <a:ext cx="8982578" cy="2479926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DD50B603-78A0-22E3-AB33-661F2AC2F1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8798" y="5709140"/>
            <a:ext cx="8982578" cy="24799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397C477-3B43-B896-AEA2-1289171DB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7"/>
            <a:ext cx="14633776" cy="8227703"/>
          </a:xfrm>
          <a:prstGeom prst="rect">
            <a:avLst/>
          </a:prstGeom>
        </p:spPr>
      </p:pic>
      <p:pic>
        <p:nvPicPr>
          <p:cNvPr id="12290" name="Picture 2" descr="Openclipart - Clipping Culture">
            <a:extLst>
              <a:ext uri="{FF2B5EF4-FFF2-40B4-BE49-F238E27FC236}">
                <a16:creationId xmlns:a16="http://schemas.microsoft.com/office/drawing/2014/main" id="{753D4D32-FBDD-4A2D-A672-4717180F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6155" y="1225106"/>
            <a:ext cx="1305442" cy="13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ristotle University School of Medicine ...">
            <a:extLst>
              <a:ext uri="{FF2B5EF4-FFF2-40B4-BE49-F238E27FC236}">
                <a16:creationId xmlns:a16="http://schemas.microsoft.com/office/drawing/2014/main" id="{52AB2DD4-2A11-3FA3-AF79-F1346D9A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6007"/>
            <a:ext cx="2134783" cy="213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19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4715F78-D1B4-35D6-3CA4-BC123325444A}"/>
              </a:ext>
            </a:extLst>
          </p:cNvPr>
          <p:cNvSpPr/>
          <p:nvPr/>
        </p:nvSpPr>
        <p:spPr>
          <a:xfrm>
            <a:off x="734517" y="2818151"/>
            <a:ext cx="12561758" cy="3292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December 1</a:t>
            </a:r>
            <a:r>
              <a:rPr lang="en-US" sz="5400" b="1" baseline="30000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</a:t>
            </a:r>
            <a:r>
              <a:rPr lang="en-US" sz="54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2025</a:t>
            </a:r>
          </a:p>
          <a:p>
            <a:pPr marL="0" indent="0" algn="ctr">
              <a:buNone/>
            </a:pPr>
            <a:endParaRPr lang="en-US" sz="5400" b="1" dirty="0">
              <a:solidFill>
                <a:srgbClr val="C00000"/>
              </a:solidFill>
              <a:latin typeface="Libre Baskerville" pitchFamily="34" charset="0"/>
            </a:endParaRPr>
          </a:p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  <a:latin typeface="Libre Baskerville" pitchFamily="34" charset="0"/>
              </a:rPr>
              <a:t>Applications Call Deadline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3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357" y="596860"/>
            <a:ext cx="5410200" cy="676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How to Apply by December 1</a:t>
            </a:r>
            <a:r>
              <a:rPr lang="en-US" sz="4250" b="1" baseline="300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</a:t>
            </a:r>
            <a:r>
              <a:rPr lang="en-US" sz="4250" b="1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, 2025</a:t>
            </a:r>
            <a:endParaRPr lang="en-US" sz="4250" b="1" dirty="0"/>
          </a:p>
        </p:txBody>
      </p:sp>
      <p:sp>
        <p:nvSpPr>
          <p:cNvPr id="3" name="Shape 1"/>
          <p:cNvSpPr/>
          <p:nvPr/>
        </p:nvSpPr>
        <p:spPr>
          <a:xfrm>
            <a:off x="7299960" y="1705928"/>
            <a:ext cx="30480" cy="4223028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4" name="Shape 2"/>
          <p:cNvSpPr/>
          <p:nvPr/>
        </p:nvSpPr>
        <p:spPr>
          <a:xfrm>
            <a:off x="6453128" y="1934051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5" name="Shape 3"/>
          <p:cNvSpPr/>
          <p:nvPr/>
        </p:nvSpPr>
        <p:spPr>
          <a:xfrm>
            <a:off x="7071777" y="1705928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6" name="Text 4"/>
          <p:cNvSpPr/>
          <p:nvPr/>
        </p:nvSpPr>
        <p:spPr>
          <a:xfrm>
            <a:off x="7152858" y="1746409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5"/>
          <p:cNvSpPr/>
          <p:nvPr/>
        </p:nvSpPr>
        <p:spPr>
          <a:xfrm>
            <a:off x="3298388" y="1780222"/>
            <a:ext cx="2934772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Application Deadline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757357" y="2248138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 December 2025</a:t>
            </a: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Submit through EPICUR Virtual Campus Learning Platform using your AUTH institutional account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7528143" y="3232428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0" name="Shape 8"/>
          <p:cNvSpPr/>
          <p:nvPr/>
        </p:nvSpPr>
        <p:spPr>
          <a:xfrm>
            <a:off x="7071777" y="3004304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1" name="Text 9"/>
          <p:cNvSpPr/>
          <p:nvPr/>
        </p:nvSpPr>
        <p:spPr>
          <a:xfrm>
            <a:off x="7152858" y="3044785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550" dirty="0"/>
          </a:p>
        </p:txBody>
      </p:sp>
      <p:sp>
        <p:nvSpPr>
          <p:cNvPr id="12" name="Text 10"/>
          <p:cNvSpPr/>
          <p:nvPr/>
        </p:nvSpPr>
        <p:spPr>
          <a:xfrm>
            <a:off x="8397240" y="3078599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Period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8397240" y="3546515"/>
            <a:ext cx="5475803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Spring semester 2025–26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13 weeks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6453128" y="4351496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5" name="Shape 13"/>
          <p:cNvSpPr/>
          <p:nvPr/>
        </p:nvSpPr>
        <p:spPr>
          <a:xfrm>
            <a:off x="7071777" y="4123372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6" name="Text 14"/>
          <p:cNvSpPr/>
          <p:nvPr/>
        </p:nvSpPr>
        <p:spPr>
          <a:xfrm>
            <a:off x="7152858" y="4163854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550" dirty="0"/>
          </a:p>
        </p:txBody>
      </p:sp>
      <p:sp>
        <p:nvSpPr>
          <p:cNvPr id="17" name="Text 15"/>
          <p:cNvSpPr/>
          <p:nvPr/>
        </p:nvSpPr>
        <p:spPr>
          <a:xfrm>
            <a:off x="3153847" y="4197668"/>
            <a:ext cx="307931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Scholarships Available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757357" y="4665583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Travel and accommodation funding may be available for on-site Workshop Week. Contact your Home University for details.</a:t>
            </a:r>
            <a:endParaRPr lang="en-US" sz="1700" dirty="0"/>
          </a:p>
        </p:txBody>
      </p:sp>
      <p:pic>
        <p:nvPicPr>
          <p:cNvPr id="25" name="Picture 8">
            <a:hlinkClick r:id="rId3"/>
            <a:extLst>
              <a:ext uri="{FF2B5EF4-FFF2-40B4-BE49-F238E27FC236}">
                <a16:creationId xmlns:a16="http://schemas.microsoft.com/office/drawing/2014/main" id="{B325EC31-B77D-DBE3-3006-77A23411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3522" y="4146501"/>
            <a:ext cx="2261271" cy="398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3CCF5C7-E250-AA50-1618-05CE7FC27853}"/>
              </a:ext>
            </a:extLst>
          </p:cNvPr>
          <p:cNvSpPr txBox="1"/>
          <p:nvPr/>
        </p:nvSpPr>
        <p:spPr>
          <a:xfrm>
            <a:off x="2522424" y="6922771"/>
            <a:ext cx="8031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Mail from </a:t>
            </a:r>
            <a:r>
              <a:rPr lang="en-US" sz="3200" dirty="0" err="1">
                <a:solidFill>
                  <a:srgbClr val="0070C0"/>
                </a:solidFill>
              </a:rPr>
              <a:t>AUSoM</a:t>
            </a:r>
            <a:r>
              <a:rPr lang="en-US" sz="3200" dirty="0">
                <a:solidFill>
                  <a:srgbClr val="0070C0"/>
                </a:solidFill>
              </a:rPr>
              <a:t> secretary with links available</a:t>
            </a:r>
            <a:endParaRPr lang="el-GR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FC799-5CCF-01D5-AF69-2D6F61BF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6CC9E48-8CA7-CAFF-10B3-9E6E56BCAC70}"/>
              </a:ext>
            </a:extLst>
          </p:cNvPr>
          <p:cNvSpPr/>
          <p:nvPr/>
        </p:nvSpPr>
        <p:spPr>
          <a:xfrm>
            <a:off x="757357" y="596860"/>
            <a:ext cx="5410200" cy="676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How to Apply by December 1</a:t>
            </a:r>
            <a:r>
              <a:rPr lang="en-US" sz="4250" baseline="300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</a:t>
            </a:r>
            <a:r>
              <a:rPr lang="en-US" sz="42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, 2025</a:t>
            </a:r>
            <a:endParaRPr lang="en-US" sz="425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5CC7D52-CE47-1BDE-3DA2-067A956DE80E}"/>
              </a:ext>
            </a:extLst>
          </p:cNvPr>
          <p:cNvSpPr/>
          <p:nvPr/>
        </p:nvSpPr>
        <p:spPr>
          <a:xfrm>
            <a:off x="7299960" y="1705928"/>
            <a:ext cx="30480" cy="4223028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A0704F3-CEFF-ACA5-5A8B-1385B454D55E}"/>
              </a:ext>
            </a:extLst>
          </p:cNvPr>
          <p:cNvSpPr/>
          <p:nvPr/>
        </p:nvSpPr>
        <p:spPr>
          <a:xfrm>
            <a:off x="6453128" y="1934051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531B0625-1574-71D8-6EB1-7FF8D2A487AD}"/>
              </a:ext>
            </a:extLst>
          </p:cNvPr>
          <p:cNvSpPr/>
          <p:nvPr/>
        </p:nvSpPr>
        <p:spPr>
          <a:xfrm>
            <a:off x="7071777" y="1705928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38D8E77-8139-413A-FFF4-6B45AEE1FF52}"/>
              </a:ext>
            </a:extLst>
          </p:cNvPr>
          <p:cNvSpPr/>
          <p:nvPr/>
        </p:nvSpPr>
        <p:spPr>
          <a:xfrm>
            <a:off x="7152858" y="1746409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C44369C-F7A6-63AC-1571-9FF27524D9DE}"/>
              </a:ext>
            </a:extLst>
          </p:cNvPr>
          <p:cNvSpPr/>
          <p:nvPr/>
        </p:nvSpPr>
        <p:spPr>
          <a:xfrm>
            <a:off x="3298388" y="1780222"/>
            <a:ext cx="2934772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Application Deadline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F4C7471-61C7-4749-961F-D37CBDDF3C9E}"/>
              </a:ext>
            </a:extLst>
          </p:cNvPr>
          <p:cNvSpPr/>
          <p:nvPr/>
        </p:nvSpPr>
        <p:spPr>
          <a:xfrm>
            <a:off x="757357" y="2248138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 December 2025</a:t>
            </a: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Submit through EPICUR Virtual Campus Learning Platform using your AUTH institutional account</a:t>
            </a:r>
            <a:endParaRPr lang="en-US" sz="17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067662FE-1727-FA68-6802-C1BFE75AA413}"/>
              </a:ext>
            </a:extLst>
          </p:cNvPr>
          <p:cNvSpPr/>
          <p:nvPr/>
        </p:nvSpPr>
        <p:spPr>
          <a:xfrm>
            <a:off x="7528143" y="3232428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519FBF21-49A9-4BD7-F0B4-40D9B60EF96B}"/>
              </a:ext>
            </a:extLst>
          </p:cNvPr>
          <p:cNvSpPr/>
          <p:nvPr/>
        </p:nvSpPr>
        <p:spPr>
          <a:xfrm>
            <a:off x="7071777" y="3004304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0B7F2935-6D5C-2BFA-9C5E-927DCD480AF4}"/>
              </a:ext>
            </a:extLst>
          </p:cNvPr>
          <p:cNvSpPr/>
          <p:nvPr/>
        </p:nvSpPr>
        <p:spPr>
          <a:xfrm>
            <a:off x="7152858" y="3044785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55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57813D93-3756-912A-B126-544E040230D9}"/>
              </a:ext>
            </a:extLst>
          </p:cNvPr>
          <p:cNvSpPr/>
          <p:nvPr/>
        </p:nvSpPr>
        <p:spPr>
          <a:xfrm>
            <a:off x="8397240" y="3078599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Period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3FD0A56-69AB-C8FF-C297-8841882CBEA4}"/>
              </a:ext>
            </a:extLst>
          </p:cNvPr>
          <p:cNvSpPr/>
          <p:nvPr/>
        </p:nvSpPr>
        <p:spPr>
          <a:xfrm>
            <a:off x="8397240" y="3546515"/>
            <a:ext cx="5475803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Spring semester 2025–26</a:t>
            </a:r>
            <a:endParaRPr lang="en-US" sz="170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B4BBD60C-C686-5141-FEEC-487C131C6E1C}"/>
              </a:ext>
            </a:extLst>
          </p:cNvPr>
          <p:cNvSpPr/>
          <p:nvPr/>
        </p:nvSpPr>
        <p:spPr>
          <a:xfrm>
            <a:off x="6453128" y="4351496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E8328FAD-20C9-1C77-0569-875ED2B91844}"/>
              </a:ext>
            </a:extLst>
          </p:cNvPr>
          <p:cNvSpPr/>
          <p:nvPr/>
        </p:nvSpPr>
        <p:spPr>
          <a:xfrm>
            <a:off x="7071777" y="4123372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DCDD4376-5D66-9858-65E3-CB30386EF119}"/>
              </a:ext>
            </a:extLst>
          </p:cNvPr>
          <p:cNvSpPr/>
          <p:nvPr/>
        </p:nvSpPr>
        <p:spPr>
          <a:xfrm>
            <a:off x="7152858" y="4163854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55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D3D1F0D7-9419-AC4D-6AB1-648527DA7AB9}"/>
              </a:ext>
            </a:extLst>
          </p:cNvPr>
          <p:cNvSpPr/>
          <p:nvPr/>
        </p:nvSpPr>
        <p:spPr>
          <a:xfrm>
            <a:off x="3153847" y="4197668"/>
            <a:ext cx="307931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Scholarships Available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55448563-468C-2B06-750D-1562D7C1C5F3}"/>
              </a:ext>
            </a:extLst>
          </p:cNvPr>
          <p:cNvSpPr/>
          <p:nvPr/>
        </p:nvSpPr>
        <p:spPr>
          <a:xfrm>
            <a:off x="757357" y="4665583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Travel and accommodation funding may be available for on-site Workshop Week. Contact your Home University for details.</a:t>
            </a:r>
            <a:endParaRPr lang="en-US" sz="17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4D31E80F-CD26-F5AD-5DF8-CC5C0EFA7B93}"/>
              </a:ext>
            </a:extLst>
          </p:cNvPr>
          <p:cNvSpPr/>
          <p:nvPr/>
        </p:nvSpPr>
        <p:spPr>
          <a:xfrm>
            <a:off x="757357" y="6172319"/>
            <a:ext cx="13115687" cy="1460302"/>
          </a:xfrm>
          <a:prstGeom prst="roundRect">
            <a:avLst>
              <a:gd name="adj" fmla="val 2223"/>
            </a:avLst>
          </a:prstGeom>
          <a:solidFill>
            <a:srgbClr val="C3C2F0"/>
          </a:solidFill>
          <a:ln/>
        </p:spPr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B0988222-BBCA-9B2B-D0FF-63932C9FB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93" y="6504861"/>
            <a:ext cx="270510" cy="216337"/>
          </a:xfrm>
          <a:prstGeom prst="rect">
            <a:avLst/>
          </a:prstGeom>
        </p:spPr>
      </p:pic>
      <p:sp>
        <p:nvSpPr>
          <p:cNvPr id="21" name="Text 18">
            <a:extLst>
              <a:ext uri="{FF2B5EF4-FFF2-40B4-BE49-F238E27FC236}">
                <a16:creationId xmlns:a16="http://schemas.microsoft.com/office/drawing/2014/main" id="{7EAE8E83-8FD9-A9A5-0A0B-45925F66E7D6}"/>
              </a:ext>
            </a:extLst>
          </p:cNvPr>
          <p:cNvSpPr/>
          <p:nvPr/>
        </p:nvSpPr>
        <p:spPr>
          <a:xfrm>
            <a:off x="1460540" y="6442710"/>
            <a:ext cx="1219616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Join the Info Session: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Saturday, 6 December 2025 at 10:00 EET</a:t>
            </a:r>
            <a:endParaRPr lang="en-US" sz="17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B86F895E-E243-BAC5-F414-FB2022C00532}"/>
              </a:ext>
            </a:extLst>
          </p:cNvPr>
          <p:cNvSpPr/>
          <p:nvPr/>
        </p:nvSpPr>
        <p:spPr>
          <a:xfrm>
            <a:off x="1460540" y="6983611"/>
            <a:ext cx="1219616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Zoom link: 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https://authgr.zoom.us/j/91409740841?pwd=BKtcTkKOZba5go6CqY7pwACykQ7zCX.1</a:t>
            </a:r>
            <a:endParaRPr lang="en-US" sz="1700" dirty="0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0FCA3E26-51F7-828D-FE58-8198F02F3E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07" y="128467"/>
            <a:ext cx="14273646" cy="7755394"/>
          </a:xfrm>
          <a:prstGeom prst="rect">
            <a:avLst/>
          </a:prstGeom>
        </p:spPr>
      </p:pic>
      <p:sp>
        <p:nvSpPr>
          <p:cNvPr id="23" name="Έλλειψη 22">
            <a:extLst>
              <a:ext uri="{FF2B5EF4-FFF2-40B4-BE49-F238E27FC236}">
                <a16:creationId xmlns:a16="http://schemas.microsoft.com/office/drawing/2014/main" id="{05F92FE0-944B-EA68-2A7B-0752382117D8}"/>
              </a:ext>
            </a:extLst>
          </p:cNvPr>
          <p:cNvSpPr/>
          <p:nvPr/>
        </p:nvSpPr>
        <p:spPr>
          <a:xfrm>
            <a:off x="7873322" y="4336852"/>
            <a:ext cx="5083888" cy="3434953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2282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DD1D7-2990-F026-8C7B-0373F33C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36C95FA-A394-42DB-6210-6837A132BD57}"/>
              </a:ext>
            </a:extLst>
          </p:cNvPr>
          <p:cNvSpPr/>
          <p:nvPr/>
        </p:nvSpPr>
        <p:spPr>
          <a:xfrm>
            <a:off x="757357" y="596860"/>
            <a:ext cx="5410200" cy="676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How to Apply by December 1</a:t>
            </a:r>
            <a:r>
              <a:rPr lang="en-US" sz="4250" baseline="300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</a:t>
            </a:r>
            <a:r>
              <a:rPr lang="en-US" sz="42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, 2025</a:t>
            </a:r>
            <a:endParaRPr lang="en-US" sz="425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4785382-6629-81D5-D6B3-5658B94CEFF6}"/>
              </a:ext>
            </a:extLst>
          </p:cNvPr>
          <p:cNvSpPr/>
          <p:nvPr/>
        </p:nvSpPr>
        <p:spPr>
          <a:xfrm>
            <a:off x="7299960" y="1705928"/>
            <a:ext cx="30480" cy="4223028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A90F0124-83EA-637B-9925-4BCE7F044DAC}"/>
              </a:ext>
            </a:extLst>
          </p:cNvPr>
          <p:cNvSpPr/>
          <p:nvPr/>
        </p:nvSpPr>
        <p:spPr>
          <a:xfrm>
            <a:off x="6453128" y="1934051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EA4F424B-7981-6ECF-6BBE-1331BBB9B6C7}"/>
              </a:ext>
            </a:extLst>
          </p:cNvPr>
          <p:cNvSpPr/>
          <p:nvPr/>
        </p:nvSpPr>
        <p:spPr>
          <a:xfrm>
            <a:off x="7071777" y="1705928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2695B11-E0A5-04E4-75F8-3100841F77D8}"/>
              </a:ext>
            </a:extLst>
          </p:cNvPr>
          <p:cNvSpPr/>
          <p:nvPr/>
        </p:nvSpPr>
        <p:spPr>
          <a:xfrm>
            <a:off x="7152858" y="1746409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9B506E12-DD5E-23D4-3D5D-FFC9D9D3F113}"/>
              </a:ext>
            </a:extLst>
          </p:cNvPr>
          <p:cNvSpPr/>
          <p:nvPr/>
        </p:nvSpPr>
        <p:spPr>
          <a:xfrm>
            <a:off x="3298388" y="1780222"/>
            <a:ext cx="2934772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Application Deadline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9544AEA-636A-EF64-EEA6-23A777D56098}"/>
              </a:ext>
            </a:extLst>
          </p:cNvPr>
          <p:cNvSpPr/>
          <p:nvPr/>
        </p:nvSpPr>
        <p:spPr>
          <a:xfrm>
            <a:off x="757357" y="2248138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 December 2025</a:t>
            </a: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Submit through EPICUR Virtual Campus Learning Platform using your AUTH institutional account</a:t>
            </a:r>
            <a:endParaRPr lang="en-US" sz="17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1A38D6F4-C262-B854-05E2-643333232170}"/>
              </a:ext>
            </a:extLst>
          </p:cNvPr>
          <p:cNvSpPr/>
          <p:nvPr/>
        </p:nvSpPr>
        <p:spPr>
          <a:xfrm>
            <a:off x="7528143" y="3232428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330243C4-E601-5CC2-A084-705E51C6EB68}"/>
              </a:ext>
            </a:extLst>
          </p:cNvPr>
          <p:cNvSpPr/>
          <p:nvPr/>
        </p:nvSpPr>
        <p:spPr>
          <a:xfrm>
            <a:off x="7071777" y="3004304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01B52938-7A40-3F90-738F-F8902CD7DE24}"/>
              </a:ext>
            </a:extLst>
          </p:cNvPr>
          <p:cNvSpPr/>
          <p:nvPr/>
        </p:nvSpPr>
        <p:spPr>
          <a:xfrm>
            <a:off x="7152858" y="3044785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55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3415BE0-1625-E60A-6507-B595A1A4A1E6}"/>
              </a:ext>
            </a:extLst>
          </p:cNvPr>
          <p:cNvSpPr/>
          <p:nvPr/>
        </p:nvSpPr>
        <p:spPr>
          <a:xfrm>
            <a:off x="8397240" y="3078599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Period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422D14F1-76BF-783B-0D26-2A391C7434F5}"/>
              </a:ext>
            </a:extLst>
          </p:cNvPr>
          <p:cNvSpPr/>
          <p:nvPr/>
        </p:nvSpPr>
        <p:spPr>
          <a:xfrm>
            <a:off x="8397240" y="3546515"/>
            <a:ext cx="5475803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Spring semester 2025–26</a:t>
            </a:r>
            <a:endParaRPr lang="en-US" sz="170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9E75433F-E9FE-E431-1334-6EB0CD2A1634}"/>
              </a:ext>
            </a:extLst>
          </p:cNvPr>
          <p:cNvSpPr/>
          <p:nvPr/>
        </p:nvSpPr>
        <p:spPr>
          <a:xfrm>
            <a:off x="6453128" y="4351496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979B04C2-9A73-CEC4-C337-FA088344BAB4}"/>
              </a:ext>
            </a:extLst>
          </p:cNvPr>
          <p:cNvSpPr/>
          <p:nvPr/>
        </p:nvSpPr>
        <p:spPr>
          <a:xfrm>
            <a:off x="7071777" y="4123372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11613B6B-0725-8CDF-581B-842BF9DA2AD8}"/>
              </a:ext>
            </a:extLst>
          </p:cNvPr>
          <p:cNvSpPr/>
          <p:nvPr/>
        </p:nvSpPr>
        <p:spPr>
          <a:xfrm>
            <a:off x="7152858" y="4163854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55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1794057C-7AC0-3BE6-95C4-72FFDB9A6DA0}"/>
              </a:ext>
            </a:extLst>
          </p:cNvPr>
          <p:cNvSpPr/>
          <p:nvPr/>
        </p:nvSpPr>
        <p:spPr>
          <a:xfrm>
            <a:off x="3153847" y="4197668"/>
            <a:ext cx="307931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Scholarships Available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CF2C30A8-A3FE-78CE-47CD-C53712476549}"/>
              </a:ext>
            </a:extLst>
          </p:cNvPr>
          <p:cNvSpPr/>
          <p:nvPr/>
        </p:nvSpPr>
        <p:spPr>
          <a:xfrm>
            <a:off x="757357" y="4665583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Travel and accommodation funding may be available for on-site Workshop Week. Contact your Home University for details.</a:t>
            </a:r>
            <a:endParaRPr lang="en-US" sz="17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35D97DAA-87FB-B432-5ED2-D8FA75B1BD3E}"/>
              </a:ext>
            </a:extLst>
          </p:cNvPr>
          <p:cNvSpPr/>
          <p:nvPr/>
        </p:nvSpPr>
        <p:spPr>
          <a:xfrm>
            <a:off x="757357" y="6172319"/>
            <a:ext cx="13115687" cy="1460302"/>
          </a:xfrm>
          <a:prstGeom prst="roundRect">
            <a:avLst>
              <a:gd name="adj" fmla="val 2223"/>
            </a:avLst>
          </a:prstGeom>
          <a:solidFill>
            <a:srgbClr val="C3C2F0"/>
          </a:solidFill>
          <a:ln/>
        </p:spPr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DB184A95-C2F2-22C5-8B96-A9D3543C8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93" y="6504861"/>
            <a:ext cx="270510" cy="216337"/>
          </a:xfrm>
          <a:prstGeom prst="rect">
            <a:avLst/>
          </a:prstGeom>
        </p:spPr>
      </p:pic>
      <p:sp>
        <p:nvSpPr>
          <p:cNvPr id="21" name="Text 18">
            <a:extLst>
              <a:ext uri="{FF2B5EF4-FFF2-40B4-BE49-F238E27FC236}">
                <a16:creationId xmlns:a16="http://schemas.microsoft.com/office/drawing/2014/main" id="{D71686F2-CF0D-4FBC-7E72-38CABF608305}"/>
              </a:ext>
            </a:extLst>
          </p:cNvPr>
          <p:cNvSpPr/>
          <p:nvPr/>
        </p:nvSpPr>
        <p:spPr>
          <a:xfrm>
            <a:off x="1460540" y="6442710"/>
            <a:ext cx="1219616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Join the Info Session: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Saturday, 6 December 2025 at 10:00 EET</a:t>
            </a:r>
            <a:endParaRPr lang="en-US" sz="17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8FD1CA22-0D7B-7790-1D0E-72B2EF1A5446}"/>
              </a:ext>
            </a:extLst>
          </p:cNvPr>
          <p:cNvSpPr/>
          <p:nvPr/>
        </p:nvSpPr>
        <p:spPr>
          <a:xfrm>
            <a:off x="1460540" y="6983611"/>
            <a:ext cx="1219616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Zoom link: 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https://authgr.zoom.us/j/91409740841?pwd=BKtcTkKOZba5go6CqY7pwACykQ7zCX.1</a:t>
            </a:r>
            <a:endParaRPr lang="en-US" sz="1700" dirty="0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966EF189-10DD-1492-0AC2-8704D53D81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07" y="128467"/>
            <a:ext cx="14273646" cy="7755394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889B2536-F188-77B1-7058-40B99BC0B1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416" y="921020"/>
            <a:ext cx="3124461" cy="2242639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334AC5B3-5A19-96EF-D09F-E160D4FA0C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657" y="3482651"/>
            <a:ext cx="13229530" cy="4098060"/>
          </a:xfrm>
          <a:prstGeom prst="rect">
            <a:avLst/>
          </a:prstGeom>
        </p:spPr>
      </p:pic>
      <p:sp>
        <p:nvSpPr>
          <p:cNvPr id="28" name="Έλλειψη 27">
            <a:extLst>
              <a:ext uri="{FF2B5EF4-FFF2-40B4-BE49-F238E27FC236}">
                <a16:creationId xmlns:a16="http://schemas.microsoft.com/office/drawing/2014/main" id="{B1280E80-3E98-8860-9630-B20391E908E3}"/>
              </a:ext>
            </a:extLst>
          </p:cNvPr>
          <p:cNvSpPr/>
          <p:nvPr/>
        </p:nvSpPr>
        <p:spPr>
          <a:xfrm>
            <a:off x="8575067" y="4336852"/>
            <a:ext cx="4665248" cy="3434953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692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DB3BC-A4EB-281A-1EF9-995DEF8BA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74C8F82-70AE-5B40-D117-3906F3D426C0}"/>
              </a:ext>
            </a:extLst>
          </p:cNvPr>
          <p:cNvSpPr/>
          <p:nvPr/>
        </p:nvSpPr>
        <p:spPr>
          <a:xfrm>
            <a:off x="757357" y="596860"/>
            <a:ext cx="5410200" cy="676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How to Apply by December 1</a:t>
            </a:r>
            <a:r>
              <a:rPr lang="en-US" sz="4250" baseline="300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</a:t>
            </a:r>
            <a:r>
              <a:rPr lang="en-US" sz="42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, 2025</a:t>
            </a:r>
            <a:endParaRPr lang="en-US" sz="425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9A52503-3123-864E-AF39-3407A05857B3}"/>
              </a:ext>
            </a:extLst>
          </p:cNvPr>
          <p:cNvSpPr/>
          <p:nvPr/>
        </p:nvSpPr>
        <p:spPr>
          <a:xfrm>
            <a:off x="7299960" y="1705928"/>
            <a:ext cx="30480" cy="4223028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14AE6D81-3432-1ADB-9D20-411C4C45CCDE}"/>
              </a:ext>
            </a:extLst>
          </p:cNvPr>
          <p:cNvSpPr/>
          <p:nvPr/>
        </p:nvSpPr>
        <p:spPr>
          <a:xfrm>
            <a:off x="6453128" y="1934051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F8F314A-6770-4BD5-54E5-F767DC9D520F}"/>
              </a:ext>
            </a:extLst>
          </p:cNvPr>
          <p:cNvSpPr/>
          <p:nvPr/>
        </p:nvSpPr>
        <p:spPr>
          <a:xfrm>
            <a:off x="7071777" y="1705928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901215B-8668-69E6-2DA9-EBE975965D7C}"/>
              </a:ext>
            </a:extLst>
          </p:cNvPr>
          <p:cNvSpPr/>
          <p:nvPr/>
        </p:nvSpPr>
        <p:spPr>
          <a:xfrm>
            <a:off x="7152858" y="1746409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CA88E80-EBC2-DB46-1F49-F697D05EE038}"/>
              </a:ext>
            </a:extLst>
          </p:cNvPr>
          <p:cNvSpPr/>
          <p:nvPr/>
        </p:nvSpPr>
        <p:spPr>
          <a:xfrm>
            <a:off x="3298388" y="1780222"/>
            <a:ext cx="2934772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Application Deadline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C2B39272-35A6-2668-41F9-DD2AFD5CA5A2}"/>
              </a:ext>
            </a:extLst>
          </p:cNvPr>
          <p:cNvSpPr/>
          <p:nvPr/>
        </p:nvSpPr>
        <p:spPr>
          <a:xfrm>
            <a:off x="757357" y="2248138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 December 2025</a:t>
            </a: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Submit through EPICUR Virtual Campus Learning Platform using your AUTH institutional account</a:t>
            </a:r>
            <a:endParaRPr lang="en-US" sz="17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18E0C802-38F2-0040-DFFC-B88ADB0CAEDE}"/>
              </a:ext>
            </a:extLst>
          </p:cNvPr>
          <p:cNvSpPr/>
          <p:nvPr/>
        </p:nvSpPr>
        <p:spPr>
          <a:xfrm>
            <a:off x="7528143" y="3232428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C0C5B94-98C5-CFC5-4E83-5DAFEB8078B3}"/>
              </a:ext>
            </a:extLst>
          </p:cNvPr>
          <p:cNvSpPr/>
          <p:nvPr/>
        </p:nvSpPr>
        <p:spPr>
          <a:xfrm>
            <a:off x="7071777" y="3004304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DE647E32-5BDD-AB0B-5ADC-4F471417E1CF}"/>
              </a:ext>
            </a:extLst>
          </p:cNvPr>
          <p:cNvSpPr/>
          <p:nvPr/>
        </p:nvSpPr>
        <p:spPr>
          <a:xfrm>
            <a:off x="7152858" y="3044785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55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4FDD1EA2-D80C-981F-BADA-7864B3157598}"/>
              </a:ext>
            </a:extLst>
          </p:cNvPr>
          <p:cNvSpPr/>
          <p:nvPr/>
        </p:nvSpPr>
        <p:spPr>
          <a:xfrm>
            <a:off x="8397240" y="3078599"/>
            <a:ext cx="2705100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Period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5C102B53-B15C-7834-FDC4-2000ECD8B29C}"/>
              </a:ext>
            </a:extLst>
          </p:cNvPr>
          <p:cNvSpPr/>
          <p:nvPr/>
        </p:nvSpPr>
        <p:spPr>
          <a:xfrm>
            <a:off x="8397240" y="3546515"/>
            <a:ext cx="5475803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Spring semester 2025–26</a:t>
            </a:r>
            <a:endParaRPr lang="en-US" sz="1700" dirty="0"/>
          </a:p>
        </p:txBody>
      </p:sp>
      <p:sp>
        <p:nvSpPr>
          <p:cNvPr id="14" name="Shape 12">
            <a:extLst>
              <a:ext uri="{FF2B5EF4-FFF2-40B4-BE49-F238E27FC236}">
                <a16:creationId xmlns:a16="http://schemas.microsoft.com/office/drawing/2014/main" id="{E2A83B5E-66E6-4C74-2D67-AE376A081A79}"/>
              </a:ext>
            </a:extLst>
          </p:cNvPr>
          <p:cNvSpPr/>
          <p:nvPr/>
        </p:nvSpPr>
        <p:spPr>
          <a:xfrm>
            <a:off x="6453128" y="4351496"/>
            <a:ext cx="649129" cy="30480"/>
          </a:xfrm>
          <a:prstGeom prst="roundRect">
            <a:avLst>
              <a:gd name="adj" fmla="val 106500"/>
            </a:avLst>
          </a:prstGeom>
          <a:solidFill>
            <a:srgbClr val="D0CED9"/>
          </a:solidFill>
          <a:ln/>
        </p:spPr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66A5764D-088B-AAA4-D5C9-D0539DFC956F}"/>
              </a:ext>
            </a:extLst>
          </p:cNvPr>
          <p:cNvSpPr/>
          <p:nvPr/>
        </p:nvSpPr>
        <p:spPr>
          <a:xfrm>
            <a:off x="7071777" y="4123372"/>
            <a:ext cx="486847" cy="486847"/>
          </a:xfrm>
          <a:prstGeom prst="roundRect">
            <a:avLst>
              <a:gd name="adj" fmla="val 6668"/>
            </a:avLst>
          </a:prstGeom>
          <a:solidFill>
            <a:srgbClr val="EAE8F3"/>
          </a:solidFill>
          <a:ln/>
        </p:spPr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CB23441E-8061-AFB2-B950-B09B2476B87F}"/>
              </a:ext>
            </a:extLst>
          </p:cNvPr>
          <p:cNvSpPr/>
          <p:nvPr/>
        </p:nvSpPr>
        <p:spPr>
          <a:xfrm>
            <a:off x="7152858" y="4163854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255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01D44CF7-84C6-D152-1197-626F6197563D}"/>
              </a:ext>
            </a:extLst>
          </p:cNvPr>
          <p:cNvSpPr/>
          <p:nvPr/>
        </p:nvSpPr>
        <p:spPr>
          <a:xfrm>
            <a:off x="3153847" y="4197668"/>
            <a:ext cx="3079313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Scholarships Available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830DB5C7-1C80-2CBD-AC8A-817ED9B91F21}"/>
              </a:ext>
            </a:extLst>
          </p:cNvPr>
          <p:cNvSpPr/>
          <p:nvPr/>
        </p:nvSpPr>
        <p:spPr>
          <a:xfrm>
            <a:off x="757357" y="4665583"/>
            <a:ext cx="5475803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Travel and accommodation funding may be available for on-site Workshop Week. Contact your Home University for details.</a:t>
            </a:r>
            <a:endParaRPr lang="en-US" sz="17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B8C65222-3EFC-2766-086E-255A1902F175}"/>
              </a:ext>
            </a:extLst>
          </p:cNvPr>
          <p:cNvSpPr/>
          <p:nvPr/>
        </p:nvSpPr>
        <p:spPr>
          <a:xfrm>
            <a:off x="757357" y="6172319"/>
            <a:ext cx="13115687" cy="1460302"/>
          </a:xfrm>
          <a:prstGeom prst="roundRect">
            <a:avLst>
              <a:gd name="adj" fmla="val 2223"/>
            </a:avLst>
          </a:prstGeom>
          <a:solidFill>
            <a:srgbClr val="C3C2F0"/>
          </a:solidFill>
          <a:ln/>
        </p:spPr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7F173D19-66E9-2B6B-8194-268CE7038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93" y="6504861"/>
            <a:ext cx="270510" cy="216337"/>
          </a:xfrm>
          <a:prstGeom prst="rect">
            <a:avLst/>
          </a:prstGeom>
        </p:spPr>
      </p:pic>
      <p:sp>
        <p:nvSpPr>
          <p:cNvPr id="21" name="Text 18">
            <a:extLst>
              <a:ext uri="{FF2B5EF4-FFF2-40B4-BE49-F238E27FC236}">
                <a16:creationId xmlns:a16="http://schemas.microsoft.com/office/drawing/2014/main" id="{CA80013C-FC12-38D3-686E-355CB586B4E4}"/>
              </a:ext>
            </a:extLst>
          </p:cNvPr>
          <p:cNvSpPr/>
          <p:nvPr/>
        </p:nvSpPr>
        <p:spPr>
          <a:xfrm>
            <a:off x="1460540" y="6442710"/>
            <a:ext cx="1219616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Join the Info Session: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Saturday, 6 December 2025 at 10:00 EET</a:t>
            </a:r>
            <a:endParaRPr lang="en-US" sz="17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D76DDFB2-40C9-6D5A-8697-A560ED364163}"/>
              </a:ext>
            </a:extLst>
          </p:cNvPr>
          <p:cNvSpPr/>
          <p:nvPr/>
        </p:nvSpPr>
        <p:spPr>
          <a:xfrm>
            <a:off x="1460540" y="6983611"/>
            <a:ext cx="1219616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Zoom link: 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https://authgr.zoom.us/j/91409740841?pwd=BKtcTkKOZba5go6CqY7pwACykQ7zCX.1</a:t>
            </a:r>
            <a:endParaRPr lang="en-US" sz="1700" dirty="0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227E2BD2-E10D-2418-4D09-AC631EA34B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07" y="128467"/>
            <a:ext cx="14273646" cy="7755394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60D49336-DEE0-CFF3-C14A-3451B75B58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416" y="921020"/>
            <a:ext cx="3124461" cy="2242639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A19DE8F5-B015-89D0-F79D-FFA6C99660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657" y="3482651"/>
            <a:ext cx="13229530" cy="4098060"/>
          </a:xfrm>
          <a:prstGeom prst="rect">
            <a:avLst/>
          </a:prstGeom>
        </p:spPr>
      </p:pic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4F79DD84-E87C-E98A-FCC2-BE4F83BD78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07" y="738475"/>
            <a:ext cx="14119361" cy="7287001"/>
          </a:xfrm>
          <a:prstGeom prst="rect">
            <a:avLst/>
          </a:prstGeom>
        </p:spPr>
      </p:pic>
      <p:sp>
        <p:nvSpPr>
          <p:cNvPr id="28" name="Έλλειψη 27">
            <a:extLst>
              <a:ext uri="{FF2B5EF4-FFF2-40B4-BE49-F238E27FC236}">
                <a16:creationId xmlns:a16="http://schemas.microsoft.com/office/drawing/2014/main" id="{8E313DAD-F0B1-DED8-2E46-11C40578CFB7}"/>
              </a:ext>
            </a:extLst>
          </p:cNvPr>
          <p:cNvSpPr/>
          <p:nvPr/>
        </p:nvSpPr>
        <p:spPr>
          <a:xfrm>
            <a:off x="973694" y="4488619"/>
            <a:ext cx="2518716" cy="122443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7531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8BAC8-D0CB-240F-AA63-7BC0A01F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9E5BF58-D07B-B599-29F5-E8B9186FAD31}"/>
              </a:ext>
            </a:extLst>
          </p:cNvPr>
          <p:cNvSpPr/>
          <p:nvPr/>
        </p:nvSpPr>
        <p:spPr>
          <a:xfrm>
            <a:off x="1272840" y="3299221"/>
            <a:ext cx="13126344" cy="593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6000" b="1" dirty="0">
                <a:solidFill>
                  <a:srgbClr val="0070C0"/>
                </a:solidFill>
                <a:latin typeface="Calibri" panose="020F0502020204030204" pitchFamily="34" charset="0"/>
                <a:ea typeface="Libre Baskerville" pitchFamily="34" charset="-122"/>
                <a:cs typeface="Calibri" panose="020F0502020204030204" pitchFamily="34" charset="0"/>
              </a:rPr>
              <a:t>“Adolescence 360°” Learning Pathway </a:t>
            </a:r>
            <a:endParaRPr lang="en-US" sz="6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8">
            <a:hlinkClick r:id="rId3"/>
            <a:extLst>
              <a:ext uri="{FF2B5EF4-FFF2-40B4-BE49-F238E27FC236}">
                <a16:creationId xmlns:a16="http://schemas.microsoft.com/office/drawing/2014/main" id="{469B7899-3677-218A-1C8E-4B7D6D481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464" y="254519"/>
            <a:ext cx="1226254" cy="21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Nikos Maghioros - Professor of Canon and Ecclesiastical Law Vice Rector of  Academic Affairs and Development at Aristotle University of Thessaloniki |  LinkedIn">
            <a:extLst>
              <a:ext uri="{FF2B5EF4-FFF2-40B4-BE49-F238E27FC236}">
                <a16:creationId xmlns:a16="http://schemas.microsoft.com/office/drawing/2014/main" id="{B126EF73-9DE7-2477-F92A-43997BA8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63" y="4093535"/>
            <a:ext cx="1842705" cy="18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Συνέντευξη: Ασημίνα Γαλλή Τσινοπούλου – Πανελλήνια Ένωση Διαβήτη – ΠΕΔ –  Ped.com.gr">
            <a:extLst>
              <a:ext uri="{FF2B5EF4-FFF2-40B4-BE49-F238E27FC236}">
                <a16:creationId xmlns:a16="http://schemas.microsoft.com/office/drawing/2014/main" id="{C730F028-4838-4751-E2F2-9D2E943E1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5180" y="4093535"/>
            <a:ext cx="1957066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Η Θεσσαλονίκη της έρευνας - Οι άνθρωποι που μετατρέπουν την περιοχή σε  κόμβο ανάπτυξης - The Opinion">
            <a:extLst>
              <a:ext uri="{FF2B5EF4-FFF2-40B4-BE49-F238E27FC236}">
                <a16:creationId xmlns:a16="http://schemas.microsoft.com/office/drawing/2014/main" id="{D860C7E5-BE47-5C87-75D4-F39BED71F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540" y="4093535"/>
            <a:ext cx="1815415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daumiller - Pädagogische Psychologie, Diagnostik und Evaluation - LMU Munich">
            <a:extLst>
              <a:ext uri="{FF2B5EF4-FFF2-40B4-BE49-F238E27FC236}">
                <a16:creationId xmlns:a16="http://schemas.microsoft.com/office/drawing/2014/main" id="{670A4935-F444-E838-E609-7EC39C82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285" y="4093535"/>
            <a:ext cx="1872147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Photo de ALICE CARON">
            <a:extLst>
              <a:ext uri="{FF2B5EF4-FFF2-40B4-BE49-F238E27FC236}">
                <a16:creationId xmlns:a16="http://schemas.microsoft.com/office/drawing/2014/main" id="{FD4BC936-C90B-15F9-79D7-EB9BFE3B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0759" y="4125433"/>
            <a:ext cx="1850066" cy="185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49C0238-EA6C-5D32-637B-C5AA4C83A7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0374" y="4093535"/>
            <a:ext cx="2112423" cy="187214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C90AAE7-329F-3809-23C0-C3BD029641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8095" y="6315741"/>
            <a:ext cx="8495833" cy="1659340"/>
          </a:xfrm>
          <a:prstGeom prst="rect">
            <a:avLst/>
          </a:prstGeom>
        </p:spPr>
      </p:pic>
      <p:pic>
        <p:nvPicPr>
          <p:cNvPr id="15372" name="Picture 12" descr="Ioannis TSINOPOULOS | Professor (Full) | Professor | Aristotle University  of Thessaloniki, Thessaloníki | AUTH | Department of Ophthalmology II |  Research profile">
            <a:extLst>
              <a:ext uri="{FF2B5EF4-FFF2-40B4-BE49-F238E27FC236}">
                <a16:creationId xmlns:a16="http://schemas.microsoft.com/office/drawing/2014/main" id="{B5E8B507-9260-3AAC-16EC-84B37978C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143" y="4068371"/>
            <a:ext cx="1897312" cy="18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91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002F68A-9581-27BD-D2AB-51BCC955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261" y="169431"/>
            <a:ext cx="8956602" cy="607429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14FFFC-2128-78FB-A631-60AA9287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30" y="326655"/>
            <a:ext cx="5019171" cy="7031075"/>
          </a:xfrm>
          <a:prstGeom prst="rect">
            <a:avLst/>
          </a:prstGeom>
        </p:spPr>
      </p:pic>
      <p:sp>
        <p:nvSpPr>
          <p:cNvPr id="5" name="Shape 17">
            <a:extLst>
              <a:ext uri="{FF2B5EF4-FFF2-40B4-BE49-F238E27FC236}">
                <a16:creationId xmlns:a16="http://schemas.microsoft.com/office/drawing/2014/main" id="{2517290C-95D8-7F4E-F540-44F24E5157A4}"/>
              </a:ext>
            </a:extLst>
          </p:cNvPr>
          <p:cNvSpPr/>
          <p:nvPr/>
        </p:nvSpPr>
        <p:spPr>
          <a:xfrm>
            <a:off x="1097597" y="7472707"/>
            <a:ext cx="13115687" cy="606479"/>
          </a:xfrm>
          <a:prstGeom prst="roundRect">
            <a:avLst>
              <a:gd name="adj" fmla="val 2223"/>
            </a:avLst>
          </a:prstGeom>
          <a:solidFill>
            <a:srgbClr val="C3C2F0"/>
          </a:solidFill>
          <a:ln/>
        </p:spPr>
      </p:sp>
      <p:sp>
        <p:nvSpPr>
          <p:cNvPr id="7" name="Text 19">
            <a:extLst>
              <a:ext uri="{FF2B5EF4-FFF2-40B4-BE49-F238E27FC236}">
                <a16:creationId xmlns:a16="http://schemas.microsoft.com/office/drawing/2014/main" id="{7D1116CF-251D-A51E-1CFB-F799317178B8}"/>
              </a:ext>
            </a:extLst>
          </p:cNvPr>
          <p:cNvSpPr/>
          <p:nvPr/>
        </p:nvSpPr>
        <p:spPr>
          <a:xfrm>
            <a:off x="1800780" y="7600297"/>
            <a:ext cx="1219616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Zoom link: 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https://authgr.zoom.us/j/91409740841?pwd=BKtcTkKOZba5go6CqY7pwACykQ7zCX.1</a:t>
            </a:r>
            <a:endParaRPr lang="en-US" sz="1700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87B535D-75EA-4EC1-6FD1-9661DB79A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921" y="5713796"/>
            <a:ext cx="5381469" cy="16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25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9"/>
          <p:cNvSpPr/>
          <p:nvPr/>
        </p:nvSpPr>
        <p:spPr>
          <a:xfrm>
            <a:off x="489957" y="1799248"/>
            <a:ext cx="6682978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4000" u="sng" dirty="0">
                <a:solidFill>
                  <a:srgbClr val="403CC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epicur-secretariat@auth.gr</a:t>
            </a:r>
            <a:endParaRPr lang="en-US" sz="400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773311"/>
            <a:ext cx="6682978" cy="6682978"/>
          </a:xfrm>
          <a:prstGeom prst="rect">
            <a:avLst/>
          </a:prstGeom>
        </p:spPr>
      </p:pic>
      <p:sp>
        <p:nvSpPr>
          <p:cNvPr id="18" name="Text 1">
            <a:extLst>
              <a:ext uri="{FF2B5EF4-FFF2-40B4-BE49-F238E27FC236}">
                <a16:creationId xmlns:a16="http://schemas.microsoft.com/office/drawing/2014/main" id="{3EFB99CA-3D73-6CE9-EEB8-6963C4F3C882}"/>
              </a:ext>
            </a:extLst>
          </p:cNvPr>
          <p:cNvSpPr/>
          <p:nvPr/>
        </p:nvSpPr>
        <p:spPr>
          <a:xfrm>
            <a:off x="632222" y="2890957"/>
            <a:ext cx="6134116" cy="3221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December 1</a:t>
            </a:r>
            <a:r>
              <a:rPr lang="en-US" sz="5400" b="1" baseline="30000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st</a:t>
            </a:r>
            <a:r>
              <a:rPr lang="en-US" sz="54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2025</a:t>
            </a:r>
          </a:p>
          <a:p>
            <a:pPr marL="0" indent="0" algn="ctr">
              <a:buNone/>
            </a:pPr>
            <a:endParaRPr lang="en-US" sz="5400" b="1" dirty="0">
              <a:solidFill>
                <a:srgbClr val="C00000"/>
              </a:solidFill>
              <a:latin typeface="Libre Baskerville" pitchFamily="34" charset="0"/>
            </a:endParaRPr>
          </a:p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  <a:latin typeface="Libre Baskerville" pitchFamily="34" charset="0"/>
              </a:rPr>
              <a:t>Applications Call Deadline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29B8F358-0B3E-AAB1-955E-001B168BD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7144" y="0"/>
            <a:ext cx="10356112" cy="8241329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2662866" y="253628"/>
            <a:ext cx="6203871" cy="415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3600" b="1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9 Partner Universities Across Europe</a:t>
            </a:r>
            <a:endParaRPr lang="en-US" sz="3600" b="1" dirty="0"/>
          </a:p>
        </p:txBody>
      </p:sp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C888FA91-3868-8D04-566A-D95C684D8B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675" y="392562"/>
            <a:ext cx="2038664" cy="1849878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B3FEC884-4446-7D73-43ED-885DC76899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674" y="2150050"/>
            <a:ext cx="2038665" cy="1849878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A8DB9191-9B4C-C14B-7715-D9D96CCEA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673" y="3907537"/>
            <a:ext cx="2038666" cy="1849879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B3D22285-D3F8-5D05-67A0-04B54A8A2B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673" y="5757415"/>
            <a:ext cx="2038666" cy="1777742"/>
          </a:xfrm>
          <a:prstGeom prst="rect">
            <a:avLst/>
          </a:prstGeom>
        </p:spPr>
      </p:pic>
      <p:pic>
        <p:nvPicPr>
          <p:cNvPr id="31" name="Εικόνα 30">
            <a:extLst>
              <a:ext uri="{FF2B5EF4-FFF2-40B4-BE49-F238E27FC236}">
                <a16:creationId xmlns:a16="http://schemas.microsoft.com/office/drawing/2014/main" id="{745C4BE8-915E-42F1-3028-1551BC5C7D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67850" y="461392"/>
            <a:ext cx="2038665" cy="1648047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9CA959F7-01D3-0484-D7E3-4FF3C54E31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67850" y="2150050"/>
            <a:ext cx="2038665" cy="1495647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:a16="http://schemas.microsoft.com/office/drawing/2014/main" id="{629FB4D8-26A5-F8D4-8398-EF7144B717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66073" y="3759880"/>
            <a:ext cx="2067625" cy="1648047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D604EBB6-DBCB-F0A4-8EA6-55585D07B8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91291" y="5407927"/>
            <a:ext cx="1915224" cy="1798098"/>
          </a:xfrm>
          <a:prstGeom prst="rect">
            <a:avLst/>
          </a:prstGeom>
        </p:spPr>
      </p:pic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E0B099E0-7B1B-0304-D26A-1FE5CBA7288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4355" y="6009264"/>
            <a:ext cx="1915224" cy="1777742"/>
          </a:xfrm>
          <a:prstGeom prst="rect">
            <a:avLst/>
          </a:prstGeom>
        </p:spPr>
      </p:pic>
      <p:pic>
        <p:nvPicPr>
          <p:cNvPr id="36" name="Picture 8">
            <a:hlinkClick r:id="rId13"/>
            <a:extLst>
              <a:ext uri="{FF2B5EF4-FFF2-40B4-BE49-F238E27FC236}">
                <a16:creationId xmlns:a16="http://schemas.microsoft.com/office/drawing/2014/main" id="{91950896-CC9A-405E-F1DE-8EC7B69D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939" y="3833864"/>
            <a:ext cx="9017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6D99F-5816-F761-7E82-09C777FB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25C5607-98EB-F823-2A54-50B445BE5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723012" y="148855"/>
            <a:ext cx="13694735" cy="8080745"/>
          </a:xfrm>
          <a:prstGeom prst="rect">
            <a:avLst/>
          </a:prstGeom>
        </p:spPr>
      </p:pic>
      <p:pic>
        <p:nvPicPr>
          <p:cNvPr id="15" name="Picture 8">
            <a:hlinkClick r:id="rId4"/>
            <a:extLst>
              <a:ext uri="{FF2B5EF4-FFF2-40B4-BE49-F238E27FC236}">
                <a16:creationId xmlns:a16="http://schemas.microsoft.com/office/drawing/2014/main" id="{9A7FE0E3-68E7-2F04-05A9-64E96F4A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95" y="792956"/>
            <a:ext cx="9017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79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2C7E7B-1545-C60C-CD33-BFEA19A3BE88}"/>
              </a:ext>
            </a:extLst>
          </p:cNvPr>
          <p:cNvSpPr txBox="1"/>
          <p:nvPr/>
        </p:nvSpPr>
        <p:spPr>
          <a:xfrm>
            <a:off x="829339" y="3987210"/>
            <a:ext cx="1352461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The EPICUR alliance’s core ambition is </a:t>
            </a:r>
          </a:p>
          <a:p>
            <a:pPr algn="just"/>
            <a:endParaRPr lang="en-US" sz="4000" b="1" i="0" dirty="0">
              <a:solidFill>
                <a:srgbClr val="32B3CA"/>
              </a:solidFill>
              <a:effectLst/>
              <a:latin typeface="Alegreya Sans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legreya Sans"/>
              </a:rPr>
              <a:t>transform</a:t>
            </a:r>
            <a:r>
              <a:rPr lang="en-US" sz="2800" b="1" i="0" dirty="0">
                <a:solidFill>
                  <a:srgbClr val="32B3CA"/>
                </a:solidFill>
                <a:effectLst/>
                <a:latin typeface="Alegreya Sans"/>
              </a:rPr>
              <a:t> education &amp; research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legreya Sans"/>
              </a:rPr>
              <a:t>transfer</a:t>
            </a:r>
            <a:r>
              <a:rPr lang="en-US" sz="2800" b="1" i="0" dirty="0">
                <a:solidFill>
                  <a:srgbClr val="32B3CA"/>
                </a:solidFill>
                <a:effectLst/>
                <a:latin typeface="Alegreya Sans"/>
              </a:rPr>
              <a:t> practices and opportunities across its member universities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legreya Sans"/>
              </a:rPr>
              <a:t>develop</a:t>
            </a:r>
            <a:r>
              <a:rPr lang="en-US" sz="2800" b="1" i="0" dirty="0">
                <a:solidFill>
                  <a:srgbClr val="32B3CA"/>
                </a:solidFill>
                <a:effectLst/>
                <a:latin typeface="Alegreya Sans"/>
              </a:rPr>
              <a:t> original cutting-edge solutions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legreya Sans"/>
              </a:rPr>
              <a:t>train</a:t>
            </a:r>
            <a:r>
              <a:rPr lang="en-US" sz="2800" b="1" i="0" dirty="0">
                <a:solidFill>
                  <a:srgbClr val="32B3CA"/>
                </a:solidFill>
                <a:effectLst/>
                <a:latin typeface="Alegreya Sans"/>
              </a:rPr>
              <a:t> new generations of European change makers </a:t>
            </a:r>
          </a:p>
          <a:p>
            <a:pPr algn="just"/>
            <a:endParaRPr lang="en-US" sz="2800" b="1" dirty="0">
              <a:solidFill>
                <a:srgbClr val="32B3CA"/>
              </a:solidFill>
              <a:latin typeface="Alegreya Sans"/>
            </a:endParaRPr>
          </a:p>
          <a:p>
            <a:pPr algn="just"/>
            <a:r>
              <a:rPr lang="en-US" sz="2800" b="1" i="0" dirty="0">
                <a:solidFill>
                  <a:srgbClr val="32B3CA"/>
                </a:solidFill>
                <a:effectLst/>
                <a:latin typeface="Alegreya Sans"/>
              </a:rPr>
              <a:t>able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legreya Sans"/>
              </a:rPr>
              <a:t>to shape a European society</a:t>
            </a:r>
            <a:r>
              <a:rPr lang="en-US" sz="2800" b="1" i="0" dirty="0">
                <a:solidFill>
                  <a:srgbClr val="32B3CA"/>
                </a:solidFill>
                <a:effectLst/>
                <a:latin typeface="Alegreya Sans"/>
              </a:rPr>
              <a:t> in transition and help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legreya Sans"/>
              </a:rPr>
              <a:t>overcome</a:t>
            </a:r>
            <a:r>
              <a:rPr lang="en-US" sz="2800" b="1" i="0" dirty="0">
                <a:solidFill>
                  <a:srgbClr val="32B3CA"/>
                </a:solidFill>
                <a:effectLst/>
                <a:latin typeface="Alegreya Sans"/>
              </a:rPr>
              <a:t> the daunting challenges</a:t>
            </a:r>
            <a:endParaRPr lang="el-GR" sz="2800" dirty="0"/>
          </a:p>
        </p:txBody>
      </p:sp>
      <p:pic>
        <p:nvPicPr>
          <p:cNvPr id="4113" name="Picture 17">
            <a:extLst>
              <a:ext uri="{FF2B5EF4-FFF2-40B4-BE49-F238E27FC236}">
                <a16:creationId xmlns:a16="http://schemas.microsoft.com/office/drawing/2014/main" id="{5682A287-78F7-0817-937E-61FCEC165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632"/>
            <a:ext cx="14630400" cy="36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hlinkClick r:id="rId3"/>
            <a:extLst>
              <a:ext uri="{FF2B5EF4-FFF2-40B4-BE49-F238E27FC236}">
                <a16:creationId xmlns:a16="http://schemas.microsoft.com/office/drawing/2014/main" id="{9C770913-5E4C-73A1-501C-1AD5830A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1026" y="4114800"/>
            <a:ext cx="1619650" cy="2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26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086AE-2BC9-1825-AA2E-3668D416C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CB136013-4EE1-08E7-8245-41CA86B0E33F}"/>
              </a:ext>
            </a:extLst>
          </p:cNvPr>
          <p:cNvSpPr txBox="1"/>
          <p:nvPr/>
        </p:nvSpPr>
        <p:spPr>
          <a:xfrm>
            <a:off x="607102" y="465369"/>
            <a:ext cx="13416195" cy="920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The EPICUR European University offers you </a:t>
            </a:r>
          </a:p>
          <a:p>
            <a:pPr algn="ctr"/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a </a:t>
            </a:r>
            <a:r>
              <a:rPr lang="en-US" sz="4000" b="1" i="0" dirty="0">
                <a:solidFill>
                  <a:srgbClr val="C00000"/>
                </a:solidFill>
                <a:effectLst/>
                <a:latin typeface="Alegreya Sans"/>
              </a:rPr>
              <a:t>free international experience </a:t>
            </a:r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that can easily be combined with your studies. </a:t>
            </a:r>
            <a:endParaRPr lang="en-US" sz="4000" b="1" dirty="0">
              <a:solidFill>
                <a:srgbClr val="32B3CA"/>
              </a:solidFill>
              <a:latin typeface="Alegreya Sans"/>
            </a:endParaRPr>
          </a:p>
          <a:p>
            <a:pPr algn="ctr"/>
            <a:endParaRPr lang="en-US" sz="2800" b="1" i="0" dirty="0">
              <a:solidFill>
                <a:srgbClr val="32B3CA"/>
              </a:solidFill>
              <a:effectLst/>
              <a:latin typeface="Alegreya Sans"/>
            </a:endParaRPr>
          </a:p>
          <a:p>
            <a:pPr algn="ctr"/>
            <a:endParaRPr lang="en-US" sz="2800" b="1" i="0" dirty="0">
              <a:solidFill>
                <a:srgbClr val="32B3CA"/>
              </a:solidFill>
              <a:effectLst/>
              <a:latin typeface="Alegreya Sans"/>
            </a:endParaRPr>
          </a:p>
          <a:p>
            <a:pPr algn="ctr"/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You can choose </a:t>
            </a:r>
            <a:r>
              <a:rPr lang="en-US" sz="4000" b="1" i="0" dirty="0">
                <a:solidFill>
                  <a:schemeClr val="accent6">
                    <a:lumMod val="50000"/>
                  </a:schemeClr>
                </a:solidFill>
                <a:effectLst/>
                <a:latin typeface="Alegreya Sans"/>
              </a:rPr>
              <a:t>virtual</a:t>
            </a:r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, </a:t>
            </a:r>
            <a:r>
              <a:rPr lang="en-US" sz="4000" b="1" i="0" dirty="0">
                <a:solidFill>
                  <a:schemeClr val="accent4">
                    <a:lumMod val="50000"/>
                  </a:schemeClr>
                </a:solidFill>
                <a:effectLst/>
                <a:latin typeface="Alegreya Sans"/>
              </a:rPr>
              <a:t>physical</a:t>
            </a:r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, or </a:t>
            </a:r>
            <a:r>
              <a:rPr lang="en-US" sz="4000" b="1" i="0" dirty="0">
                <a:solidFill>
                  <a:schemeClr val="bg2">
                    <a:lumMod val="25000"/>
                  </a:schemeClr>
                </a:solidFill>
                <a:effectLst/>
                <a:latin typeface="Alegreya Sans"/>
              </a:rPr>
              <a:t>hybrid</a:t>
            </a:r>
            <a:r>
              <a:rPr lang="en-US" sz="4000" b="1" i="0" dirty="0">
                <a:solidFill>
                  <a:srgbClr val="32B3CA"/>
                </a:solidFill>
                <a:effectLst/>
                <a:latin typeface="Alegreya Sans"/>
              </a:rPr>
              <a:t> education.</a:t>
            </a:r>
          </a:p>
          <a:p>
            <a:pPr algn="ctr"/>
            <a:endParaRPr lang="en-US" sz="4000" b="1" dirty="0">
              <a:solidFill>
                <a:srgbClr val="32B3CA"/>
              </a:solidFill>
              <a:latin typeface="Alegreya Sans"/>
            </a:endParaRPr>
          </a:p>
          <a:p>
            <a:pPr algn="ctr"/>
            <a:endParaRPr lang="en-US" sz="4000" b="1" dirty="0">
              <a:solidFill>
                <a:srgbClr val="32B3CA"/>
              </a:solidFill>
              <a:latin typeface="Alegreya Sans"/>
            </a:endParaRPr>
          </a:p>
          <a:p>
            <a:pPr algn="ctr"/>
            <a:endParaRPr lang="en-US" sz="4000" b="1" dirty="0">
              <a:solidFill>
                <a:srgbClr val="32B3CA"/>
              </a:solidFill>
              <a:latin typeface="Alegreya Sans"/>
            </a:endParaRPr>
          </a:p>
          <a:p>
            <a:pPr algn="ctr"/>
            <a:endParaRPr lang="en-US" sz="4000" b="1" dirty="0">
              <a:solidFill>
                <a:srgbClr val="32B3CA"/>
              </a:solidFill>
              <a:latin typeface="Alegreya Sans"/>
            </a:endParaRPr>
          </a:p>
          <a:p>
            <a:pPr algn="ctr"/>
            <a:r>
              <a:rPr lang="en-US" sz="4000" b="1" dirty="0">
                <a:solidFill>
                  <a:srgbClr val="32B3CA"/>
                </a:solidFill>
                <a:latin typeface="Alegreya Sans"/>
              </a:rPr>
              <a:t>Are you interested in gaining a European </a:t>
            </a:r>
          </a:p>
          <a:p>
            <a:pPr algn="ctr"/>
            <a:r>
              <a:rPr lang="en-US" sz="4000" b="1" dirty="0">
                <a:solidFill>
                  <a:srgbClr val="32B3CA"/>
                </a:solidFill>
                <a:latin typeface="Alegreya Sans"/>
              </a:rPr>
              <a:t>learning experience and enriching</a:t>
            </a:r>
          </a:p>
          <a:p>
            <a:pPr algn="ctr"/>
            <a:r>
              <a:rPr lang="en-US" sz="4000" b="1" dirty="0">
                <a:solidFill>
                  <a:srgbClr val="32B3CA"/>
                </a:solidFill>
                <a:latin typeface="Alegreya Sans"/>
              </a:rPr>
              <a:t> your academic journey?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2400" dirty="0"/>
          </a:p>
          <a:p>
            <a:pPr algn="ctr"/>
            <a:endParaRPr lang="el-GR" sz="4000" dirty="0"/>
          </a:p>
        </p:txBody>
      </p:sp>
      <p:pic>
        <p:nvPicPr>
          <p:cNvPr id="28" name="Image 0" descr="preencoded.png">
            <a:extLst>
              <a:ext uri="{FF2B5EF4-FFF2-40B4-BE49-F238E27FC236}">
                <a16:creationId xmlns:a16="http://schemas.microsoft.com/office/drawing/2014/main" id="{37735B8D-5271-B854-02A9-A2B961AC84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9" y="4178633"/>
            <a:ext cx="680442" cy="680442"/>
          </a:xfrm>
          <a:prstGeom prst="rect">
            <a:avLst/>
          </a:prstGeom>
        </p:spPr>
      </p:pic>
      <p:pic>
        <p:nvPicPr>
          <p:cNvPr id="31" name="Image 4" descr="preencoded.png">
            <a:extLst>
              <a:ext uri="{FF2B5EF4-FFF2-40B4-BE49-F238E27FC236}">
                <a16:creationId xmlns:a16="http://schemas.microsoft.com/office/drawing/2014/main" id="{28C9E075-4547-3D02-DA4D-812E515C75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213" y="4178633"/>
            <a:ext cx="680442" cy="680442"/>
          </a:xfrm>
          <a:prstGeom prst="rect">
            <a:avLst/>
          </a:prstGeom>
        </p:spPr>
      </p:pic>
      <p:pic>
        <p:nvPicPr>
          <p:cNvPr id="34" name="Image 8" descr="preencoded.png">
            <a:extLst>
              <a:ext uri="{FF2B5EF4-FFF2-40B4-BE49-F238E27FC236}">
                <a16:creationId xmlns:a16="http://schemas.microsoft.com/office/drawing/2014/main" id="{0D5866FA-8D43-FC49-E450-B2A9F3BD92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794" y="4178633"/>
            <a:ext cx="680442" cy="680442"/>
          </a:xfrm>
          <a:prstGeom prst="rect">
            <a:avLst/>
          </a:prstGeom>
        </p:spPr>
      </p:pic>
      <p:pic>
        <p:nvPicPr>
          <p:cNvPr id="35" name="Picture 8">
            <a:hlinkClick r:id="rId6"/>
            <a:extLst>
              <a:ext uri="{FF2B5EF4-FFF2-40B4-BE49-F238E27FC236}">
                <a16:creationId xmlns:a16="http://schemas.microsoft.com/office/drawing/2014/main" id="{9ED413B4-7A73-687A-99A2-B50106C24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3647" y="5203862"/>
            <a:ext cx="1619650" cy="28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65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E756-E2C9-4A3B-BA34-40E33A261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319EDED-4873-8CA9-CB6E-4FD9D3E3C41C}"/>
              </a:ext>
            </a:extLst>
          </p:cNvPr>
          <p:cNvSpPr txBox="1"/>
          <p:nvPr/>
        </p:nvSpPr>
        <p:spPr>
          <a:xfrm>
            <a:off x="607102" y="778507"/>
            <a:ext cx="13416195" cy="781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32B3CA"/>
              </a:solidFill>
              <a:latin typeface="Alegreya Sans"/>
            </a:endParaRPr>
          </a:p>
          <a:p>
            <a:r>
              <a:rPr lang="en-US" sz="3200" b="1" dirty="0">
                <a:solidFill>
                  <a:srgbClr val="32B3CA"/>
                </a:solidFill>
                <a:latin typeface="Alegreya Sans"/>
              </a:rPr>
              <a:t>EPICUR supports you throughout your whole university career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promotes your individual learning experience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types of 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courses bearing ECTS credits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cultural openness and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 support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r>
              <a:rPr lang="en-US" sz="3200" b="1" dirty="0">
                <a:solidFill>
                  <a:srgbClr val="32B3CA"/>
                </a:solidFill>
                <a:latin typeface="Alegreya Sans"/>
              </a:rPr>
              <a:t>EPICUR offers mobility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learning courses over a few days or several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On-site training in the summer and throughout the academic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Hybrid courses which are taught simultaneously on site and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Blended courses, where all students physically meet at one University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sz="3200" b="1" dirty="0">
                <a:solidFill>
                  <a:srgbClr val="32B3CA"/>
                </a:solidFill>
                <a:latin typeface="Alegreya Sans"/>
              </a:rPr>
              <a:t>Broaden your horizons and gain the opportunity to explore Europe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easier to access than exchange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taken every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also serve as preparation for a future departure</a:t>
            </a:r>
          </a:p>
          <a:p>
            <a:endParaRPr lang="en-US" dirty="0"/>
          </a:p>
          <a:p>
            <a:pPr algn="ctr"/>
            <a:endParaRPr lang="el-GR" sz="3200" dirty="0"/>
          </a:p>
        </p:txBody>
      </p:sp>
      <p:pic>
        <p:nvPicPr>
          <p:cNvPr id="2" name="Picture 8">
            <a:hlinkClick r:id="rId3"/>
            <a:extLst>
              <a:ext uri="{FF2B5EF4-FFF2-40B4-BE49-F238E27FC236}">
                <a16:creationId xmlns:a16="http://schemas.microsoft.com/office/drawing/2014/main" id="{26E43CCB-3A60-838E-EEA3-36DBA11E0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7023" y="2010956"/>
            <a:ext cx="2136097" cy="376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A8E7B21F-7E2A-120A-B61A-6EA596CBD0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99" y="590362"/>
            <a:ext cx="680442" cy="680442"/>
          </a:xfrm>
          <a:prstGeom prst="rect">
            <a:avLst/>
          </a:prstGeom>
        </p:spPr>
      </p:pic>
      <p:pic>
        <p:nvPicPr>
          <p:cNvPr id="4" name="Image 6" descr="preencoded.png">
            <a:extLst>
              <a:ext uri="{FF2B5EF4-FFF2-40B4-BE49-F238E27FC236}">
                <a16:creationId xmlns:a16="http://schemas.microsoft.com/office/drawing/2014/main" id="{80E702F2-5416-012C-E2BE-E1BFE1893D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86" y="5660773"/>
            <a:ext cx="680442" cy="680442"/>
          </a:xfrm>
          <a:prstGeom prst="rect">
            <a:avLst/>
          </a:prstGeom>
        </p:spPr>
      </p:pic>
      <p:pic>
        <p:nvPicPr>
          <p:cNvPr id="5" name="Image 8" descr="preencoded.png">
            <a:extLst>
              <a:ext uri="{FF2B5EF4-FFF2-40B4-BE49-F238E27FC236}">
                <a16:creationId xmlns:a16="http://schemas.microsoft.com/office/drawing/2014/main" id="{5D943790-5C62-1437-F436-306F7E12FA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99" y="3396813"/>
            <a:ext cx="680442" cy="6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4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3082"/>
            <a:ext cx="61726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~So, What EPICUR Offers?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05489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EAE8F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4" y="2232303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241935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Flexible Mobility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0604" y="362997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Physical, hybrid, or fully virtual options between universities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5216962" y="2005489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EAE8F3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776" y="2232303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0942" y="2419350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43776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Joint Courses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43776" y="3629978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Interdisciplinary courses earning ECTS credits across the alliance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9640133" y="2005489"/>
            <a:ext cx="4196358" cy="2940010"/>
          </a:xfrm>
          <a:prstGeom prst="roundRect">
            <a:avLst>
              <a:gd name="adj" fmla="val 1157"/>
            </a:avLst>
          </a:prstGeom>
          <a:solidFill>
            <a:srgbClr val="EAE8F3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948" y="2232303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54114" y="2419350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66948" y="31395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Digital Campus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66948" y="362997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Virtual inter-university platform for shared teaching and administration</a:t>
            </a:r>
            <a:endParaRPr lang="en-US" sz="1750" dirty="0"/>
          </a:p>
        </p:txBody>
      </p:sp>
      <p:sp>
        <p:nvSpPr>
          <p:cNvPr id="18" name="Shape 10"/>
          <p:cNvSpPr/>
          <p:nvPr/>
        </p:nvSpPr>
        <p:spPr>
          <a:xfrm>
            <a:off x="793790" y="5172313"/>
            <a:ext cx="6407944" cy="2214205"/>
          </a:xfrm>
          <a:prstGeom prst="roundRect">
            <a:avLst>
              <a:gd name="adj" fmla="val 1537"/>
            </a:avLst>
          </a:prstGeom>
          <a:solidFill>
            <a:srgbClr val="EAE8F3"/>
          </a:solidFill>
          <a:ln/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04" y="5399127"/>
            <a:ext cx="680442" cy="680442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07770" y="5586174"/>
            <a:ext cx="306110" cy="306110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1020604" y="6306383"/>
            <a:ext cx="33211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Research &amp; Innovation</a:t>
            </a:r>
            <a:endParaRPr lang="en-US" sz="2200" dirty="0"/>
          </a:p>
        </p:txBody>
      </p:sp>
      <p:sp>
        <p:nvSpPr>
          <p:cNvPr id="22" name="Text 12"/>
          <p:cNvSpPr/>
          <p:nvPr/>
        </p:nvSpPr>
        <p:spPr>
          <a:xfrm>
            <a:off x="1020604" y="6796802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Joint research projects and community collaborations</a:t>
            </a:r>
            <a:endParaRPr lang="en-US" sz="1750" dirty="0"/>
          </a:p>
        </p:txBody>
      </p:sp>
      <p:sp>
        <p:nvSpPr>
          <p:cNvPr id="23" name="Shape 13"/>
          <p:cNvSpPr/>
          <p:nvPr/>
        </p:nvSpPr>
        <p:spPr>
          <a:xfrm>
            <a:off x="7428548" y="5172313"/>
            <a:ext cx="6407944" cy="2214205"/>
          </a:xfrm>
          <a:prstGeom prst="roundRect">
            <a:avLst>
              <a:gd name="adj" fmla="val 1537"/>
            </a:avLst>
          </a:prstGeom>
          <a:solidFill>
            <a:srgbClr val="EAE8F3"/>
          </a:solidFill>
          <a:ln/>
        </p:spPr>
      </p:sp>
      <p:pic>
        <p:nvPicPr>
          <p:cNvPr id="24" name="Image 8" descr="preencoded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362" y="5399127"/>
            <a:ext cx="680442" cy="680442"/>
          </a:xfrm>
          <a:prstGeom prst="rect">
            <a:avLst/>
          </a:prstGeom>
        </p:spPr>
      </p:pic>
      <p:pic>
        <p:nvPicPr>
          <p:cNvPr id="25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42528" y="5586174"/>
            <a:ext cx="306110" cy="306110"/>
          </a:xfrm>
          <a:prstGeom prst="rect">
            <a:avLst/>
          </a:prstGeom>
        </p:spPr>
      </p:pic>
      <p:sp>
        <p:nvSpPr>
          <p:cNvPr id="26" name="Text 14"/>
          <p:cNvSpPr/>
          <p:nvPr/>
        </p:nvSpPr>
        <p:spPr>
          <a:xfrm>
            <a:off x="7655362" y="63063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MICROCREDENTIALS</a:t>
            </a:r>
            <a:endParaRPr lang="en-US" sz="2200" dirty="0"/>
          </a:p>
        </p:txBody>
      </p:sp>
      <p:sp>
        <p:nvSpPr>
          <p:cNvPr id="27" name="Text 15"/>
          <p:cNvSpPr/>
          <p:nvPr/>
        </p:nvSpPr>
        <p:spPr>
          <a:xfrm>
            <a:off x="7655362" y="6796802"/>
            <a:ext cx="59543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 your Diploma Supplement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BBA4D-3BC4-A00F-0127-E94CD31FF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608D2FEF-0D79-36A2-4B37-FA1BCA75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7" y="4930379"/>
            <a:ext cx="13734577" cy="268253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B8C03FE9-5EF1-2791-7454-BE7692450AC3}"/>
              </a:ext>
            </a:extLst>
          </p:cNvPr>
          <p:cNvSpPr/>
          <p:nvPr/>
        </p:nvSpPr>
        <p:spPr>
          <a:xfrm>
            <a:off x="1272840" y="3299221"/>
            <a:ext cx="13126344" cy="593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6000" b="1" dirty="0">
                <a:solidFill>
                  <a:srgbClr val="0070C0"/>
                </a:solidFill>
                <a:latin typeface="Calibri" panose="020F0502020204030204" pitchFamily="34" charset="0"/>
                <a:ea typeface="Libre Baskerville" pitchFamily="34" charset="-122"/>
                <a:cs typeface="Calibri" panose="020F0502020204030204" pitchFamily="34" charset="0"/>
              </a:rPr>
              <a:t>“Adolescence 360°” Learning Pathway </a:t>
            </a:r>
            <a:endParaRPr lang="en-US" sz="6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8">
            <a:hlinkClick r:id="rId4"/>
            <a:extLst>
              <a:ext uri="{FF2B5EF4-FFF2-40B4-BE49-F238E27FC236}">
                <a16:creationId xmlns:a16="http://schemas.microsoft.com/office/drawing/2014/main" id="{9A95A36E-2051-3F3B-56B5-848FF35D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464" y="254519"/>
            <a:ext cx="1226254" cy="21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7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9FA1C8D6-5507-754A-F450-11EEF446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15" y="1017600"/>
            <a:ext cx="5075432" cy="991294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64607" y="522208"/>
            <a:ext cx="13126344" cy="593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ea typeface="Libre Baskerville" pitchFamily="34" charset="-122"/>
                <a:cs typeface="Calibri" panose="020F0502020204030204" pitchFamily="34" charset="0"/>
              </a:rPr>
              <a:t>“Adolescence 360°” Learning Pathway </a:t>
            </a:r>
            <a:endParaRPr lang="en-US" sz="5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07" y="1967660"/>
            <a:ext cx="949404" cy="113930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03797" y="2157445"/>
            <a:ext cx="2373749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1 - </a:t>
            </a:r>
            <a:r>
              <a:rPr lang="en-US" sz="2000" b="1" dirty="0">
                <a:solidFill>
                  <a:srgbClr val="0070C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Adolescent Health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07" y="3106969"/>
            <a:ext cx="949404" cy="113930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03797" y="3296754"/>
            <a:ext cx="3055382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2- </a:t>
            </a:r>
            <a:r>
              <a:rPr lang="en-US" sz="2000" b="1" dirty="0">
                <a:solidFill>
                  <a:srgbClr val="0070C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Adolescent Development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07" y="4246278"/>
            <a:ext cx="949404" cy="113930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03797" y="4436063"/>
            <a:ext cx="3952399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3a- </a:t>
            </a:r>
            <a:r>
              <a:rPr lang="en-US" sz="2000" b="1" dirty="0">
                <a:solidFill>
                  <a:srgbClr val="0070C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Adolescent Learning Psychology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07" y="5385587"/>
            <a:ext cx="949404" cy="113930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03797" y="5575372"/>
            <a:ext cx="2836426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Course 3b- </a:t>
            </a:r>
            <a:r>
              <a:rPr lang="en-US" sz="2000" b="1" dirty="0">
                <a:solidFill>
                  <a:srgbClr val="0070C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Adolescent Immigrants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07" y="6524896"/>
            <a:ext cx="949404" cy="113930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803797" y="6714681"/>
            <a:ext cx="341840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Optional-</a:t>
            </a:r>
          </a:p>
          <a:p>
            <a:pPr>
              <a:lnSpc>
                <a:spcPts val="2300"/>
              </a:lnSpc>
            </a:pPr>
            <a:r>
              <a:rPr lang="en-US" sz="2000" b="1" dirty="0">
                <a:solidFill>
                  <a:srgbClr val="0070C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Adolescent</a:t>
            </a:r>
            <a:r>
              <a:rPr lang="en-US" sz="20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Well-Being Workshop Week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C62C8FAF-3F92-BCED-CD61-8D51F97D9639}"/>
              </a:ext>
            </a:extLst>
          </p:cNvPr>
          <p:cNvSpPr/>
          <p:nvPr/>
        </p:nvSpPr>
        <p:spPr>
          <a:xfrm>
            <a:off x="8259580" y="2550736"/>
            <a:ext cx="6000734" cy="5289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13 weeks </a:t>
            </a:r>
            <a:r>
              <a:rPr lang="en-US" sz="36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online (2hr/week)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+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C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r>
              <a:rPr lang="en-US" sz="36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optional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Workshop Week </a:t>
            </a:r>
            <a:r>
              <a:rPr lang="en-US" sz="20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(Greece)</a:t>
            </a:r>
          </a:p>
          <a:p>
            <a:pPr marL="0" indent="0" algn="ctr">
              <a:lnSpc>
                <a:spcPts val="8300"/>
              </a:lnSpc>
              <a:buNone/>
            </a:pPr>
            <a:r>
              <a:rPr lang="en-US" sz="3600" dirty="0">
                <a:solidFill>
                  <a:srgbClr val="403CCF"/>
                </a:solidFill>
                <a:latin typeface="Libre Baskerville" pitchFamily="34" charset="0"/>
              </a:rPr>
              <a:t>= </a:t>
            </a:r>
            <a:r>
              <a:rPr lang="en-US" sz="3600" b="1" dirty="0">
                <a:solidFill>
                  <a:srgbClr val="C00000"/>
                </a:solidFill>
                <a:latin typeface="Libre Baskerville" pitchFamily="34" charset="0"/>
              </a:rPr>
              <a:t>6 ECTS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80CD6352-7D74-98E2-EEE7-04CC488FEC69}"/>
              </a:ext>
            </a:extLst>
          </p:cNvPr>
          <p:cNvSpPr/>
          <p:nvPr/>
        </p:nvSpPr>
        <p:spPr>
          <a:xfrm>
            <a:off x="8084784" y="2844355"/>
            <a:ext cx="30480" cy="4223028"/>
          </a:xfrm>
          <a:prstGeom prst="roundRect">
            <a:avLst>
              <a:gd name="adj" fmla="val 106500"/>
            </a:avLst>
          </a:prstGeom>
          <a:solidFill>
            <a:srgbClr val="FF0000"/>
          </a:solidFill>
          <a:ln/>
        </p:spPr>
      </p:sp>
      <p:pic>
        <p:nvPicPr>
          <p:cNvPr id="24" name="Picture 4" descr="Aristotle University School of Medicine ...">
            <a:extLst>
              <a:ext uri="{FF2B5EF4-FFF2-40B4-BE49-F238E27FC236}">
                <a16:creationId xmlns:a16="http://schemas.microsoft.com/office/drawing/2014/main" id="{FAF64785-BAF5-1FD1-418F-6F95B5244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336" y="1960366"/>
            <a:ext cx="1247728" cy="124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697</Words>
  <Application>Microsoft Macintosh PowerPoint</Application>
  <PresentationFormat>Προσαρμογή</PresentationFormat>
  <Paragraphs>141</Paragraphs>
  <Slides>18</Slides>
  <Notes>14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4" baseType="lpstr">
      <vt:lpstr>Libre Baskerville</vt:lpstr>
      <vt:lpstr>Alegreya Sans</vt:lpstr>
      <vt:lpstr>Open Sans</vt:lpstr>
      <vt:lpstr>Calibri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Eleni P Kotanidou</cp:lastModifiedBy>
  <cp:revision>17</cp:revision>
  <dcterms:created xsi:type="dcterms:W3CDTF">2025-11-20T19:17:07Z</dcterms:created>
  <dcterms:modified xsi:type="dcterms:W3CDTF">2025-11-20T22:09:34Z</dcterms:modified>
</cp:coreProperties>
</file>